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9575" cx="9145575"/>
  <p:notesSz cx="6934200" cy="9232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1">
          <p15:clr>
            <a:srgbClr val="A4A3A4"/>
          </p15:clr>
        </p15:guide>
        <p15:guide id="2" pos="2858">
          <p15:clr>
            <a:srgbClr val="A4A3A4"/>
          </p15:clr>
        </p15:guide>
      </p15:sldGuideLst>
    </p:ext>
    <p:ext uri="{2D200454-40CA-4A62-9FC3-DE9A4176ACB9}">
      <p15:notesGuideLst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1" orient="horz"/>
        <p:guide pos="28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8" orient="horz"/>
        <p:guide pos="218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04820" cy="46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27775" y="0"/>
            <a:ext cx="3004820" cy="46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69653"/>
            <a:ext cx="3004820" cy="463247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27775" y="8769653"/>
            <a:ext cx="3004820" cy="463247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7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389063" y="1154113"/>
            <a:ext cx="4156075" cy="31162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143199" y="1122623"/>
            <a:ext cx="6859191" cy="238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143199" y="3602872"/>
            <a:ext cx="6859191" cy="165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1820559" y="-505837"/>
            <a:ext cx="5504469" cy="7888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820559" y="-505837"/>
            <a:ext cx="5504469" cy="7888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1143199" y="1122623"/>
            <a:ext cx="6859191" cy="238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143199" y="3602872"/>
            <a:ext cx="6859191" cy="165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628759" y="1826048"/>
            <a:ext cx="7888070" cy="435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623996" y="1710138"/>
            <a:ext cx="7888070" cy="28533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623996" y="4590530"/>
            <a:ext cx="7888070" cy="1500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28759" y="1826048"/>
            <a:ext cx="3886875" cy="435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2" type="body"/>
          </p:nvPr>
        </p:nvSpPr>
        <p:spPr>
          <a:xfrm>
            <a:off x="4629954" y="1826048"/>
            <a:ext cx="3886875" cy="435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629950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629952" y="1681552"/>
            <a:ext cx="3869012" cy="824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18"/>
          <p:cNvSpPr txBox="1"/>
          <p:nvPr>
            <p:ph idx="2" type="body"/>
          </p:nvPr>
        </p:nvSpPr>
        <p:spPr>
          <a:xfrm>
            <a:off x="629952" y="2505655"/>
            <a:ext cx="3869012" cy="368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3" type="body"/>
          </p:nvPr>
        </p:nvSpPr>
        <p:spPr>
          <a:xfrm>
            <a:off x="4629955" y="1681552"/>
            <a:ext cx="3888066" cy="824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4" type="body"/>
          </p:nvPr>
        </p:nvSpPr>
        <p:spPr>
          <a:xfrm>
            <a:off x="4629955" y="2505655"/>
            <a:ext cx="3888066" cy="368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629951" y="457306"/>
            <a:ext cx="2949690" cy="1600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888066" y="987658"/>
            <a:ext cx="4629954" cy="487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21"/>
          <p:cNvSpPr txBox="1"/>
          <p:nvPr>
            <p:ph idx="2" type="body"/>
          </p:nvPr>
        </p:nvSpPr>
        <p:spPr>
          <a:xfrm>
            <a:off x="629951" y="2057876"/>
            <a:ext cx="2949690" cy="3812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1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759" y="682911"/>
            <a:ext cx="7888070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629951" y="457306"/>
            <a:ext cx="2949690" cy="1600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/>
          <p:nvPr>
            <p:ph idx="2" type="pic"/>
          </p:nvPr>
        </p:nvSpPr>
        <p:spPr>
          <a:xfrm>
            <a:off x="3888066" y="987658"/>
            <a:ext cx="4629954" cy="487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29951" y="2057876"/>
            <a:ext cx="2949690" cy="3812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 rot="5400000">
            <a:off x="2396621" y="58186"/>
            <a:ext cx="4352346" cy="7888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 rot="5400000">
            <a:off x="4624229" y="2285793"/>
            <a:ext cx="5813184" cy="1972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 rot="5400000">
            <a:off x="623035" y="370935"/>
            <a:ext cx="5813184" cy="5801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623996" y="1710138"/>
            <a:ext cx="7888070" cy="28533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623996" y="4590530"/>
            <a:ext cx="7888070" cy="1500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28759" y="689971"/>
            <a:ext cx="3886875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9954" y="689971"/>
            <a:ext cx="3886875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629952" y="685959"/>
            <a:ext cx="3869012" cy="824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29952" y="1510062"/>
            <a:ext cx="3869012" cy="4681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4629955" y="685959"/>
            <a:ext cx="3888066" cy="824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4629955" y="1510062"/>
            <a:ext cx="3888066" cy="4681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888066" y="685958"/>
            <a:ext cx="4629954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29951" y="685959"/>
            <a:ext cx="2949690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>
            <p:ph idx="2" type="pic"/>
          </p:nvPr>
        </p:nvSpPr>
        <p:spPr>
          <a:xfrm>
            <a:off x="3888066" y="685958"/>
            <a:ext cx="4629954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629951" y="685958"/>
            <a:ext cx="2949690" cy="550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5588" cy="5462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6313362"/>
            <a:ext cx="9145588" cy="5462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759" y="670085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759" y="2119804"/>
            <a:ext cx="7888070" cy="4058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descr="C:\My Documents\CREWES Logos\Transparrent GIFS\CREWES White.gif"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4175" y="6420874"/>
            <a:ext cx="1470297" cy="331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28759" y="1826048"/>
            <a:ext cx="7888070" cy="4352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ctrTitle"/>
          </p:nvPr>
        </p:nvSpPr>
        <p:spPr>
          <a:xfrm>
            <a:off x="1143199" y="1122623"/>
            <a:ext cx="6859191" cy="2388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CA"/>
              <a:t>Vista Lab 5 (lab 6)</a:t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1143199" y="3602872"/>
            <a:ext cx="6859191" cy="1656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CA" sz="4400"/>
              <a:t>Velocity Analysis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CA" sz="4400"/>
              <a:t>and migration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Brute stack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Best stack(with picked velocities and mute)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Finite Difference (15 degree)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Finite Difference (65 degrees equation)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Kirchhoff (100% vel)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Kirchhoff (90% vel)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1: Prepare for interactive velocity analysis 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0" y="675861"/>
            <a:ext cx="9008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Processing flow to compute CMP gathers, semblance panels and Constant Velocity Stacks (CVS)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214685" y="3840480"/>
            <a:ext cx="42295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have from lab 4, or if not recalculate.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FK_filter needs a file with FK filter design</a:t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85" y="1310315"/>
            <a:ext cx="7794094" cy="39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2:  Pick velocities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8915"/>
            <a:ext cx="9145588" cy="474175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628153" y="689583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Semblance</a:t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2355576" y="474581"/>
            <a:ext cx="19920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CMP gather with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offset interval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6060797" y="474581"/>
            <a:ext cx="25011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Velocity Stacks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(cdp150:50:850)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4419462" y="495938"/>
            <a:ext cx="1569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Stacks with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velocities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Picked Velocity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68592" y="27439"/>
            <a:ext cx="8992399" cy="503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alibri"/>
              <a:buNone/>
            </a:pPr>
            <a:r>
              <a:rPr lang="en-CA" sz="3240"/>
              <a:t>Picked Velocity after smoothing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9047"/>
            <a:ext cx="9145588" cy="5001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6904"/>
            <a:ext cx="9145588" cy="548577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3: Prepare for interactive velocity analysis 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2711395" y="1152939"/>
            <a:ext cx="46893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flow to output NMO-corrected gathers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 old and new velocity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4:  Create a top mute file for FB and strecth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8915"/>
            <a:ext cx="9145588" cy="4741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3172570" y="5860112"/>
            <a:ext cx="4176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CMP gathers sorted by offset to pick mute </a:t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726480" y="480952"/>
            <a:ext cx="1027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CMP 150</a:t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 rot="5400000">
            <a:off x="922351" y="279464"/>
            <a:ext cx="206734" cy="125630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1882332" y="489444"/>
            <a:ext cx="1027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CMP 200</a:t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 rot="5400000">
            <a:off x="2190584" y="270275"/>
            <a:ext cx="206734" cy="128016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5: Create and plot two stacks with mute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26113"/>
            <a:ext cx="9145588" cy="440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0879" y="29825"/>
            <a:ext cx="8993122" cy="506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CA"/>
              <a:t>Part 6:  Migrate data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9" y="668338"/>
            <a:ext cx="54673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80" y="3430588"/>
            <a:ext cx="54673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5907819" y="1757238"/>
            <a:ext cx="1688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Migrate with FD</a:t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5907819" y="4595854"/>
            <a:ext cx="2292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Migrate with Kirchhoff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